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9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4" r:id="rId15"/>
    <p:sldId id="282" r:id="rId16"/>
    <p:sldId id="283" r:id="rId17"/>
    <p:sldId id="295" r:id="rId18"/>
    <p:sldId id="284" r:id="rId19"/>
    <p:sldId id="289" r:id="rId20"/>
    <p:sldId id="296" r:id="rId21"/>
    <p:sldId id="285" r:id="rId22"/>
    <p:sldId id="286" r:id="rId23"/>
    <p:sldId id="297" r:id="rId24"/>
    <p:sldId id="290" r:id="rId25"/>
    <p:sldId id="298" r:id="rId26"/>
    <p:sldId id="288" r:id="rId27"/>
    <p:sldId id="27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amsungOne 450C" panose="020B0506030303020204" charset="0"/>
      <p:regular r:id="rId34"/>
    </p:embeddedFont>
    <p:embeddedFont>
      <p:font typeface="SamsungOne 800C" panose="020B0906030303020204" charset="0"/>
      <p:bold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1686EA40-A712-4E80-8673-780E3039A144}"/>
              </a:ext>
            </a:extLst>
          </p:cNvPr>
          <p:cNvSpPr txBox="1">
            <a:spLocks/>
          </p:cNvSpPr>
          <p:nvPr/>
        </p:nvSpPr>
        <p:spPr>
          <a:xfrm>
            <a:off x="467913" y="159952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ADE13EA-1AEB-4CB4-A6F2-DE6608B7D9FB}"/>
              </a:ext>
            </a:extLst>
          </p:cNvPr>
          <p:cNvCxnSpPr>
            <a:cxnSpLocks/>
          </p:cNvCxnSpPr>
          <p:nvPr/>
        </p:nvCxnSpPr>
        <p:spPr>
          <a:xfrm>
            <a:off x="2276475" y="2000542"/>
            <a:ext cx="967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495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RecyclerView.Adapter</a:t>
            </a:r>
            <a:r>
              <a:rPr lang="en-US" sz="2200" b="1" dirty="0"/>
              <a:t> adapter</a:t>
            </a:r>
            <a:r>
              <a:rPr lang="ru-RU" sz="22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200" b="1" dirty="0" err="1"/>
              <a:t>RecyclerView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RecyclerView.LayoutManager</a:t>
            </a:r>
            <a:r>
              <a:rPr lang="en-US" sz="2200" b="1" dirty="0"/>
              <a:t> </a:t>
            </a:r>
            <a:r>
              <a:rPr lang="en-US" sz="2200" b="1" dirty="0" err="1"/>
              <a:t>layoutManager</a:t>
            </a:r>
            <a:r>
              <a:rPr lang="ru-RU" sz="22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96DE8-0082-4B6B-BC45-5513198E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30" y="820443"/>
            <a:ext cx="2635293" cy="5529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B29AD-2A42-4AFA-822E-2300F54D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32" y="819794"/>
            <a:ext cx="2635293" cy="5536556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385112" y="3003228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85112" y="549813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705377" y="3084915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827088" y="1238542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209800" y="6020091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839201" y="6087059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435055" y="3667200"/>
            <a:ext cx="12703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2DDDFE-0A91-436A-9E8D-EF3B6916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4" y="3655711"/>
            <a:ext cx="6070600" cy="2700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D108D7-DDFC-4766-829D-21607511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914673"/>
            <a:ext cx="6070600" cy="2646159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90526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621684" y="4475777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1924050" y="5076825"/>
            <a:ext cx="31337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676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496300" y="1331032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550844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295785" y="31375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36431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getPlanetDataArray</a:t>
            </a:r>
            <a:r>
              <a:rPr lang="en-US" sz="2200" b="1" dirty="0"/>
              <a:t>(</a:t>
            </a:r>
            <a:r>
              <a:rPr lang="en-US" sz="2200" b="1" dirty="0" err="1"/>
              <a:t>namePlanet</a:t>
            </a:r>
            <a:r>
              <a:rPr lang="en-US" sz="2200" b="1" dirty="0"/>
              <a:t>: String) String[][]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</a:t>
            </a:r>
            <a:r>
              <a:rPr lang="en-US" sz="2200" b="1" dirty="0" err="1"/>
              <a:t>PlanetDataArray</a:t>
            </a:r>
            <a:r>
              <a:rPr lang="ru-RU" sz="2200" dirty="0"/>
              <a:t>, название которой передается в переменной </a:t>
            </a:r>
            <a:r>
              <a:rPr lang="en-US" sz="2200" b="1" dirty="0"/>
              <a:t>‘</a:t>
            </a:r>
            <a:r>
              <a:rPr lang="en-US" sz="2200" b="1" dirty="0" err="1"/>
              <a:t>namePlanet</a:t>
            </a:r>
            <a:r>
              <a:rPr lang="en-US" sz="2200" b="1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200" b="1" dirty="0"/>
              <a:t>Фреймворк </a:t>
            </a:r>
            <a:r>
              <a:rPr lang="en-US" sz="22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</a:t>
            </a:r>
            <a:r>
              <a:rPr lang="en-US" sz="2200" b="1" dirty="0" err="1"/>
              <a:t>ProgressDialog</a:t>
            </a:r>
            <a:r>
              <a:rPr lang="en-US" sz="2200" b="1" dirty="0"/>
              <a:t> </a:t>
            </a:r>
            <a:r>
              <a:rPr lang="ru-RU" sz="2200" dirty="0"/>
              <a:t>с сообщением </a:t>
            </a:r>
            <a:r>
              <a:rPr lang="en-US" sz="2200" dirty="0"/>
              <a:t>“</a:t>
            </a:r>
            <a:r>
              <a:rPr lang="ru-RU" sz="2200" dirty="0"/>
              <a:t>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exitMainMenuActivity</a:t>
            </a:r>
            <a:r>
              <a:rPr lang="en-US" sz="2200" b="1" dirty="0"/>
              <a:t>(int </a:t>
            </a:r>
            <a:r>
              <a:rPr lang="en-US" sz="2200" b="1" dirty="0" err="1"/>
              <a:t>errorMessage</a:t>
            </a:r>
            <a:r>
              <a:rPr lang="en-US" sz="2200" b="1" dirty="0"/>
              <a:t>): void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dirty="0"/>
              <a:t>android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dirty="0" err="1"/>
              <a:t>LibGDX</a:t>
            </a:r>
            <a:endParaRPr lang="ru-RU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dirty="0"/>
              <a:t>3D </a:t>
            </a:r>
            <a:r>
              <a:rPr lang="ru-RU" sz="3200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b="1" dirty="0" err="1"/>
              <a:t>build.gradle</a:t>
            </a:r>
            <a:r>
              <a:rPr lang="en-US" b="1" dirty="0"/>
              <a:t> </a:t>
            </a:r>
            <a:r>
              <a:rPr lang="en-US" dirty="0"/>
              <a:t>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b="1" dirty="0"/>
              <a:t>3</a:t>
            </a:r>
            <a:r>
              <a:rPr lang="en-US" b="1" dirty="0"/>
              <a:t>D </a:t>
            </a:r>
            <a:r>
              <a:rPr lang="ru-RU" b="1" dirty="0"/>
              <a:t>модели </a:t>
            </a:r>
            <a:r>
              <a:rPr lang="ru-RU" dirty="0"/>
              <a:t>с помощью </a:t>
            </a:r>
            <a:r>
              <a:rPr lang="ru-RU" b="1" dirty="0"/>
              <a:t>фреймворка</a:t>
            </a:r>
            <a:r>
              <a:rPr lang="ru-RU" dirty="0"/>
              <a:t> и </a:t>
            </a:r>
            <a:r>
              <a:rPr lang="ru-RU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create() </a:t>
            </a:r>
            <a:r>
              <a:rPr lang="ru-RU" dirty="0"/>
              <a:t>происходит инициализация и создание всех объектов.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 фреймворка </a:t>
            </a:r>
            <a:r>
              <a:rPr lang="en-US" b="1" dirty="0"/>
              <a:t>core</a:t>
            </a:r>
            <a:endParaRPr lang="ru-RU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4067175" y="500947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Методы</a:t>
            </a:r>
            <a:r>
              <a:rPr lang="en-US" dirty="0"/>
              <a:t> </a:t>
            </a:r>
            <a:r>
              <a:rPr lang="en-US" b="1" dirty="0" err="1"/>
              <a:t>ApplicationAdapter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81574" y="750224"/>
            <a:ext cx="67341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camera: </a:t>
            </a:r>
            <a:r>
              <a:rPr lang="en-US" sz="1900" b="1" dirty="0" err="1"/>
              <a:t>PerspectiveCamera</a:t>
            </a:r>
            <a:r>
              <a:rPr lang="en-US" sz="1900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cameraController</a:t>
            </a:r>
            <a:r>
              <a:rPr lang="en-US" sz="1900" b="1" dirty="0"/>
              <a:t>: </a:t>
            </a:r>
            <a:r>
              <a:rPr lang="en-US" sz="1900" b="1" dirty="0" err="1"/>
              <a:t>CameraInputController</a:t>
            </a:r>
            <a:r>
              <a:rPr lang="en-US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modelBatch</a:t>
            </a:r>
            <a:r>
              <a:rPr lang="en-US" sz="1900" b="1" dirty="0"/>
              <a:t>: </a:t>
            </a:r>
            <a:r>
              <a:rPr lang="en-US" sz="1900" b="1" dirty="0" err="1"/>
              <a:t>ModelBatch</a:t>
            </a:r>
            <a:r>
              <a:rPr lang="en-US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planetInstance</a:t>
            </a:r>
            <a:r>
              <a:rPr lang="en-US" sz="1900" b="1" dirty="0"/>
              <a:t>: </a:t>
            </a:r>
            <a:r>
              <a:rPr lang="en-US" sz="1900" b="1" dirty="0" err="1"/>
              <a:t>ModelInstance</a:t>
            </a:r>
            <a:r>
              <a:rPr lang="en-US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planetModel</a:t>
            </a:r>
            <a:r>
              <a:rPr lang="en-US" sz="1900" b="1" dirty="0"/>
              <a:t>: 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environment: 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create(): void </a:t>
            </a:r>
            <a:r>
              <a:rPr lang="ru-RU" sz="1900" b="1" dirty="0"/>
              <a:t>-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 </a:t>
            </a:r>
            <a:r>
              <a:rPr lang="ru-RU" sz="19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</a:t>
            </a:r>
            <a:r>
              <a:rPr lang="ru-RU" sz="1900" b="1" dirty="0"/>
              <a:t> </a:t>
            </a:r>
            <a:r>
              <a:rPr lang="ru-RU" sz="1900" dirty="0"/>
              <a:t>-</a:t>
            </a:r>
            <a:r>
              <a:rPr lang="ru-RU" sz="1900" b="1" dirty="0"/>
              <a:t>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B484B-EFD3-4B51-8BF0-D49AC07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03" y="852599"/>
            <a:ext cx="2626625" cy="5518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AC6271-31D8-49DD-B250-6822637F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30" y="852599"/>
            <a:ext cx="2626625" cy="5503751"/>
          </a:xfrm>
          <a:prstGeom prst="rect">
            <a:avLst/>
          </a:prstGeom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54436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623E5BB-A4D5-4DC9-A404-ED819E448E1E}"/>
              </a:ext>
            </a:extLst>
          </p:cNvPr>
          <p:cNvSpPr txBox="1">
            <a:spLocks/>
          </p:cNvSpPr>
          <p:nvPr/>
        </p:nvSpPr>
        <p:spPr>
          <a:xfrm>
            <a:off x="343289" y="1223501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E3669A2-673D-48EC-880F-2BC62C6B48D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845733" y="1451342"/>
            <a:ext cx="15070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7392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52234" y="6079347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4766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79F53D-EE3B-48BA-9A0A-825A49D4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1" y="3716901"/>
            <a:ext cx="6209707" cy="26802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028364-CA79-44FC-B378-67F39093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819794"/>
            <a:ext cx="6228207" cy="2680258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C672A43-702F-4717-8FB0-6CB773D1C5B0}"/>
              </a:ext>
            </a:extLst>
          </p:cNvPr>
          <p:cNvSpPr txBox="1">
            <a:spLocks/>
          </p:cNvSpPr>
          <p:nvPr/>
        </p:nvSpPr>
        <p:spPr>
          <a:xfrm>
            <a:off x="487222" y="1088035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46F189-445B-4680-BABA-23E067611DFB}"/>
              </a:ext>
            </a:extLst>
          </p:cNvPr>
          <p:cNvCxnSpPr>
            <a:cxnSpLocks/>
          </p:cNvCxnSpPr>
          <p:nvPr/>
        </p:nvCxnSpPr>
        <p:spPr>
          <a:xfrm>
            <a:off x="1989666" y="1282009"/>
            <a:ext cx="1735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66258" y="2677322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729134" y="6007415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729134" y="235680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566258" y="5329075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12536"/>
            <a:ext cx="9257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Оно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диаграмму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686425" y="1859339"/>
            <a:ext cx="5200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2B92AD-ACE5-4A24-9A69-1BF495D3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2" y="1430981"/>
            <a:ext cx="5011093" cy="4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3" y="2132157"/>
            <a:ext cx="5837794" cy="43031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3" y="773703"/>
            <a:ext cx="3848637" cy="1305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C0A4D-D472-48A8-85E7-3D13EB5A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22" y="773703"/>
            <a:ext cx="5869477" cy="5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909CF8-AFFE-45AE-98D6-B63F17B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95" y="917934"/>
            <a:ext cx="7431114" cy="55061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8BB2F-472D-4569-9018-2FCF815B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48" y="917934"/>
            <a:ext cx="2868813" cy="55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3591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29508"/>
            <a:ext cx="94869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Реализованные  задачи</a:t>
            </a:r>
            <a:r>
              <a:rPr lang="en-US" sz="2000" b="1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макет и дизайн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отображение </a:t>
            </a:r>
            <a:r>
              <a:rPr lang="en-US" sz="2000" dirty="0"/>
              <a:t>3D </a:t>
            </a:r>
            <a:r>
              <a:rPr lang="ru-RU" sz="2000" dirty="0"/>
              <a:t>моделей с помощью фреймворка </a:t>
            </a:r>
            <a:r>
              <a:rPr lang="en-US" sz="2000" dirty="0" err="1"/>
              <a:t>LibGDX</a:t>
            </a:r>
            <a:endParaRPr lang="ru-RU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справочник основной информации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Создать репозиторий на </a:t>
            </a:r>
            <a:r>
              <a:rPr lang="en-US" sz="2000" dirty="0"/>
              <a:t>GitHub </a:t>
            </a:r>
            <a:r>
              <a:rPr lang="ru-RU" sz="2000" dirty="0"/>
              <a:t>с подробным описанием проекта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b="1" dirty="0"/>
              <a:t>Задачи на будущее</a:t>
            </a:r>
            <a:r>
              <a:rPr lang="en-US" sz="2000" b="1" dirty="0"/>
              <a:t>:</a:t>
            </a:r>
            <a:endParaRPr lang="ru-RU" sz="20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тестирование по пройденному материалу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Распространить приложение среди учеников старших классов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BE0F29-8284-4559-BE51-869AFC74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2" y="656396"/>
            <a:ext cx="11624735" cy="5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DCE502-A5DC-4BF1-90DC-06717C32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5" y="934094"/>
            <a:ext cx="11964270" cy="5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BE56386A-1F2F-4975-A8E1-75A4F9AA3FC2}"/>
              </a:ext>
            </a:extLst>
          </p:cNvPr>
          <p:cNvSpPr txBox="1">
            <a:spLocks/>
          </p:cNvSpPr>
          <p:nvPr/>
        </p:nvSpPr>
        <p:spPr>
          <a:xfrm>
            <a:off x="411117" y="2177353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1705F10-70A4-4D45-AD9A-938001A6E02D}"/>
              </a:ext>
            </a:extLst>
          </p:cNvPr>
          <p:cNvCxnSpPr>
            <a:cxnSpLocks/>
          </p:cNvCxnSpPr>
          <p:nvPr/>
        </p:nvCxnSpPr>
        <p:spPr>
          <a:xfrm>
            <a:off x="2228850" y="2585094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10257747" y="3305359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2" y="3818529"/>
            <a:ext cx="998925" cy="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ED645717-F28C-4FA3-ACF4-CD015A84B133}"/>
              </a:ext>
            </a:extLst>
          </p:cNvPr>
          <p:cNvSpPr txBox="1">
            <a:spLocks/>
          </p:cNvSpPr>
          <p:nvPr/>
        </p:nvSpPr>
        <p:spPr>
          <a:xfrm>
            <a:off x="838199" y="942568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B798DC6-7AAF-41E7-BC97-9A3D298423AE}"/>
              </a:ext>
            </a:extLst>
          </p:cNvPr>
          <p:cNvCxnSpPr>
            <a:cxnSpLocks/>
          </p:cNvCxnSpPr>
          <p:nvPr/>
        </p:nvCxnSpPr>
        <p:spPr>
          <a:xfrm>
            <a:off x="2787994" y="1382982"/>
            <a:ext cx="17363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1386A-0108-4C4F-98B4-82BD775C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9" y="948902"/>
            <a:ext cx="4632954" cy="527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6483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 </a:t>
            </a:r>
            <a:r>
              <a:rPr lang="ru-RU" sz="2200" dirty="0"/>
              <a:t> 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onBackPressed</a:t>
            </a:r>
            <a:r>
              <a:rPr lang="en-US" sz="2200" b="1" dirty="0"/>
              <a:t>(): void</a:t>
            </a:r>
            <a:r>
              <a:rPr lang="ru-RU" sz="2200" b="1" dirty="0"/>
              <a:t> </a:t>
            </a:r>
            <a:r>
              <a:rPr lang="ru-RU" sz="2200" dirty="0"/>
              <a:t>переопределяет поведение кнопки </a:t>
            </a:r>
            <a:r>
              <a:rPr lang="en-US" sz="2200" b="1" dirty="0"/>
              <a:t>“</a:t>
            </a:r>
            <a:r>
              <a:rPr lang="ru-RU" sz="2200" b="1" dirty="0"/>
              <a:t>Назад</a:t>
            </a:r>
            <a:r>
              <a:rPr lang="en-US" sz="2200" b="1" dirty="0"/>
              <a:t>”</a:t>
            </a:r>
            <a:r>
              <a:rPr lang="ru-RU" sz="2200" b="1" dirty="0"/>
              <a:t> </a:t>
            </a:r>
            <a:r>
              <a:rPr lang="ru-RU" sz="2200" dirty="0"/>
              <a:t>на устройстве пользователя и вызывает 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6ABE6-91A9-421D-9709-094239AA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02" y="1227667"/>
            <a:ext cx="5194856" cy="28797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EA99A4-60E1-404A-8285-232C1078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34" y="1227667"/>
            <a:ext cx="2955698" cy="5128683"/>
          </a:xfrm>
          <a:prstGeom prst="rect">
            <a:avLst/>
          </a:prstGeom>
        </p:spPr>
      </p:pic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304762" y="3003228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304762" y="4920421"/>
            <a:ext cx="148944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главное меню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858807" y="4996829"/>
            <a:ext cx="3153611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4514850" y="5457949"/>
            <a:ext cx="12487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794209" y="5434449"/>
            <a:ext cx="12061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86379" y="3429000"/>
            <a:ext cx="856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5A22C9-BEB9-4887-A875-50F691B2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8" y="1555538"/>
            <a:ext cx="5430325" cy="37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848</Words>
  <Application>Microsoft Office PowerPoint</Application>
  <PresentationFormat>Широкоэкранный</PresentationFormat>
  <Paragraphs>175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SamsungOne 450C</vt:lpstr>
      <vt:lpstr>Calibri</vt:lpstr>
      <vt:lpstr>SamsungOne 800C</vt:lpstr>
      <vt:lpstr>Arial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UML диаграмма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RuStore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95</cp:revision>
  <dcterms:created xsi:type="dcterms:W3CDTF">2020-05-25T08:37:09Z</dcterms:created>
  <dcterms:modified xsi:type="dcterms:W3CDTF">2024-05-15T16:30:28Z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